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60" r:id="rId7"/>
    <p:sldId id="268" r:id="rId8"/>
    <p:sldId id="259" r:id="rId9"/>
    <p:sldId id="262" r:id="rId10"/>
    <p:sldId id="263" r:id="rId11"/>
    <p:sldId id="272" r:id="rId12"/>
    <p:sldId id="266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2F950-53DA-B823-894D-6D4646669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A240C-AB6D-3979-7E07-D00C087A9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993F5B-69D4-4E8E-4F8C-3A758507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1FCBB4-3038-99F5-C6C5-5B1C01E9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176169-E3F5-36FC-C1AD-99B92E2F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98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16AD4-E5B2-11FB-6D70-29793DAB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8BF66B-33EB-91C3-A02D-EADEB697F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78684B-DE0A-7E37-1ACC-AB2C7E81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BBF1FA-B335-144F-CB16-52F9A008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AA1E2E-B82C-4529-8F26-64D5C5B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11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2A2F23-9776-9E0F-42F7-F4D1949AE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E1C44A-AB0F-DDB5-A2B1-7E6CC0AA8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D122E7-BBF5-D764-6C96-3A09AFCA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EDA930-3225-D6F4-A8F5-6DCED803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B5511-B4C7-5F19-C2E5-3C736C63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7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9479B-8A42-EBB4-724D-3F2C39A2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320456-C4FA-9D52-4568-032AE507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DF6751-6C5F-4CED-429B-61247C3C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55481C-83E4-C4BF-780B-4E220F58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C516D5-98B0-E2BC-751E-707EF4F0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16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EA2D4-0B67-1514-5879-F230FBAA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2A8870-D8C9-7D1C-209A-B52FC666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05A27B-3449-1D13-CAAA-30C309A4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8F5B46-DE4F-CA37-ABE9-F85A3C14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44F944-4AC9-FF4A-02C7-3B782A4B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7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C4C7A-723C-682D-0BF4-C521BB6C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DC1151-060D-EF3F-B2F2-2DF38E0CB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AB2CC7-AAE4-724F-E9CF-1608F5599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899969-45AB-920B-0A83-640F2AC3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A019CE-F8B5-CD3F-D155-5D9F9303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1A5BA3-DFE1-B2FF-878A-DB15E63F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51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2A435-6B7D-5C9A-A4F0-3B1A7307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5C7C12-7A45-1DF4-3FE8-B349C3B14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C430EA-9C4B-BCBF-5E38-C105894C8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FB075C-7AAB-01BB-72B1-D435F7B3F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931E96-2C2B-94DD-5F66-942DABC52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67DB339-D7C4-1688-B31E-AB6E3B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5A5BA6-C1F9-B1EF-E939-E065DA97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108A6F-C4B4-E6B3-B7E9-85557BE2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79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2F074-83BA-77F1-807E-C79E5CEC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CFAF12-46B2-0753-5F02-7BFC9322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1943AF-E1A9-76B6-FA7B-97C667DD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AB585-A7BA-0448-CF8A-7DFA44C4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1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91C3A7-09AD-691B-8458-AE03D906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DB7AA6-C85D-F993-7803-3E1C983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004AF7-03FB-522C-44DC-B769091B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3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908DF-CB7F-DF41-187B-7BE28237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66432-3057-9564-18FB-6CB0F469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69678A-EA4C-6D6A-A368-7247AD7A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F51B5B-1BA2-B915-CF97-134D4B65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7028F2-4FA1-0646-16AA-8E17AF6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026D04-32F1-13EB-FE96-043775B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30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DA0A8-9B31-85EF-1E31-7CB38B26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3DE5A9-F054-E1AB-0D90-3ED50AE6A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C0EDF6-37FB-5B3D-DA23-36F94FE59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AB5B71-A729-F4BB-21C4-D27FDA31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76CAF7-3D2F-7300-F784-C1D6E280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3367C-8701-4C1A-E695-672BA88B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72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6F384A-B3CF-7E71-D7A5-F6BB936D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D0ADFB-540E-BEA2-807D-C160D5E5A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1DC642-1246-76D4-DF28-2BAD13B81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CC31F-1136-427C-B0A8-23EE9256E425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CE61E-0B19-9898-7F76-8199F2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EC41B-7F33-FAC7-C473-51B3842C0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2BF15-5DD1-40C6-93C8-F5D61CE83B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0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aria aperta, cielo, acqua, albero&#10;&#10;Descrizione generata automaticamente">
            <a:extLst>
              <a:ext uri="{FF2B5EF4-FFF2-40B4-BE49-F238E27FC236}">
                <a16:creationId xmlns:a16="http://schemas.microsoft.com/office/drawing/2014/main" id="{B00F832C-83D5-710A-AF3E-B1B0DA3CC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6423" b="-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512DEB-1570-EAD4-054A-6646F74CA55E}"/>
              </a:ext>
            </a:extLst>
          </p:cNvPr>
          <p:cNvSpPr txBox="1"/>
          <p:nvPr/>
        </p:nvSpPr>
        <p:spPr>
          <a:xfrm>
            <a:off x="371094" y="722796"/>
            <a:ext cx="6906890" cy="237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i="1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i="1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i="1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IL PAZIENTE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PROTAGONISTA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DEL SUO CAMBIAMENTO,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COME ACCOMPAGNARLO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ALL’INTERVENTO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DCA56A-823D-B8F5-6C95-0BD60C31C3DD}"/>
              </a:ext>
            </a:extLst>
          </p:cNvPr>
          <p:cNvSpPr txBox="1"/>
          <p:nvPr/>
        </p:nvSpPr>
        <p:spPr>
          <a:xfrm>
            <a:off x="8596902" y="5845816"/>
            <a:ext cx="4446528" cy="2024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/>
              <a:t>Infermiera</a:t>
            </a:r>
            <a:r>
              <a:rPr lang="en-US" sz="1600" dirty="0"/>
              <a:t> Case Manager: R. Torri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2196DD-95BA-97A0-4608-D769E89FF108}"/>
              </a:ext>
            </a:extLst>
          </p:cNvPr>
          <p:cNvSpPr txBox="1"/>
          <p:nvPr/>
        </p:nvSpPr>
        <p:spPr>
          <a:xfrm>
            <a:off x="9241970" y="6118799"/>
            <a:ext cx="256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Milano 29 ottobre 2024</a:t>
            </a:r>
          </a:p>
        </p:txBody>
      </p:sp>
    </p:spTree>
    <p:extLst>
      <p:ext uri="{BB962C8B-B14F-4D97-AF65-F5344CB8AC3E}">
        <p14:creationId xmlns:p14="http://schemas.microsoft.com/office/powerpoint/2010/main" val="366579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E819D-A743-C8ED-4E76-566040B32A6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5400" b="1" dirty="0"/>
              <a:t>Standardizzato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37B210-0C63-685B-7A41-69DA43E2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223"/>
            <a:ext cx="9338733" cy="4573740"/>
          </a:xfrm>
        </p:spPr>
        <p:txBody>
          <a:bodyPr/>
          <a:lstStyle/>
          <a:p>
            <a:endParaRPr lang="it-IT" dirty="0"/>
          </a:p>
          <a:p>
            <a:r>
              <a:rPr lang="it-IT" b="1" dirty="0"/>
              <a:t>Esami ematici</a:t>
            </a:r>
          </a:p>
          <a:p>
            <a:r>
              <a:rPr lang="it-IT" b="1" dirty="0"/>
              <a:t>EGDS</a:t>
            </a:r>
          </a:p>
          <a:p>
            <a:r>
              <a:rPr lang="it-IT" b="1" dirty="0"/>
              <a:t>Eco addome</a:t>
            </a:r>
          </a:p>
          <a:p>
            <a:r>
              <a:rPr lang="it-IT" b="1" dirty="0"/>
              <a:t>Nutrizionista </a:t>
            </a:r>
          </a:p>
          <a:p>
            <a:r>
              <a:rPr lang="it-IT" b="1" dirty="0"/>
              <a:t>Psicologo </a:t>
            </a:r>
          </a:p>
          <a:p>
            <a:r>
              <a:rPr lang="it-IT" b="1" dirty="0"/>
              <a:t>……e poi???</a:t>
            </a:r>
          </a:p>
          <a:p>
            <a:endParaRPr lang="it-IT" dirty="0"/>
          </a:p>
        </p:txBody>
      </p:sp>
      <p:pic>
        <p:nvPicPr>
          <p:cNvPr id="5126" name="Picture 6" descr="Conosci i 5 vantaggi di una lista della spesa ben fatta? - Associazione  Millenuvole">
            <a:extLst>
              <a:ext uri="{FF2B5EF4-FFF2-40B4-BE49-F238E27FC236}">
                <a16:creationId xmlns:a16="http://schemas.microsoft.com/office/drawing/2014/main" id="{3F331078-6BD7-A674-4BF7-04098098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36">
            <a:off x="5544807" y="2301572"/>
            <a:ext cx="4533831" cy="31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161D7-6C10-B2AC-3CB2-437D22D3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PERSONALIZZATO</a:t>
            </a:r>
          </a:p>
        </p:txBody>
      </p:sp>
      <p:pic>
        <p:nvPicPr>
          <p:cNvPr id="6" name="Segnaposto contenuto 5" descr="Immagine che contiene mano, persona, dito, unghia/chiodo&#10;&#10;Descrizione generata automaticamente">
            <a:extLst>
              <a:ext uri="{FF2B5EF4-FFF2-40B4-BE49-F238E27FC236}">
                <a16:creationId xmlns:a16="http://schemas.microsoft.com/office/drawing/2014/main" id="{3E94FAB7-A23C-CD38-C740-9220FD538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3925"/>
            <a:ext cx="10515600" cy="3614737"/>
          </a:xfrm>
        </p:spPr>
      </p:pic>
    </p:spTree>
    <p:extLst>
      <p:ext uri="{BB962C8B-B14F-4D97-AF65-F5344CB8AC3E}">
        <p14:creationId xmlns:p14="http://schemas.microsoft.com/office/powerpoint/2010/main" val="393428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DA98F-CF8B-F928-E4E5-3457AA38F8B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5400" b="1" dirty="0"/>
              <a:t>EQUIPE MULTIDISCIPLINARE</a:t>
            </a:r>
          </a:p>
        </p:txBody>
      </p:sp>
      <p:pic>
        <p:nvPicPr>
          <p:cNvPr id="5" name="Segnaposto contenuto 4" descr="Immagine che contiene cartone animato, schizzo, arte&#10;&#10;Descrizione generata automaticamente">
            <a:extLst>
              <a:ext uri="{FF2B5EF4-FFF2-40B4-BE49-F238E27FC236}">
                <a16:creationId xmlns:a16="http://schemas.microsoft.com/office/drawing/2014/main" id="{C3B31DE0-D351-0B74-F967-C774E6F58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8060"/>
            <a:ext cx="10988040" cy="521754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B78CD4-488E-D462-CC5B-A8BA5AFDFB8D}"/>
              </a:ext>
            </a:extLst>
          </p:cNvPr>
          <p:cNvSpPr txBox="1"/>
          <p:nvPr/>
        </p:nvSpPr>
        <p:spPr>
          <a:xfrm>
            <a:off x="4551680" y="1690688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chirurgo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804D31-FA68-3C59-D816-7AD187DA7183}"/>
              </a:ext>
            </a:extLst>
          </p:cNvPr>
          <p:cNvSpPr txBox="1"/>
          <p:nvPr/>
        </p:nvSpPr>
        <p:spPr>
          <a:xfrm>
            <a:off x="7061200" y="2372360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psicologo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226388-A8FD-050C-1AAC-D31333922467}"/>
              </a:ext>
            </a:extLst>
          </p:cNvPr>
          <p:cNvSpPr txBox="1"/>
          <p:nvPr/>
        </p:nvSpPr>
        <p:spPr>
          <a:xfrm rot="20670823">
            <a:off x="7813041" y="39726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nutrizionista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639E42-5745-03A1-7A1E-4DCCA2D4B50A}"/>
              </a:ext>
            </a:extLst>
          </p:cNvPr>
          <p:cNvSpPr txBox="1"/>
          <p:nvPr/>
        </p:nvSpPr>
        <p:spPr>
          <a:xfrm>
            <a:off x="2032000" y="2167292"/>
            <a:ext cx="108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case manager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717EAE-1795-F7E4-76B0-88DB177CB059}"/>
              </a:ext>
            </a:extLst>
          </p:cNvPr>
          <p:cNvSpPr txBox="1"/>
          <p:nvPr/>
        </p:nvSpPr>
        <p:spPr>
          <a:xfrm rot="732553">
            <a:off x="939800" y="397268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anestesista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186C0F-5CD1-398D-7956-AD7309BA7E3E}"/>
              </a:ext>
            </a:extLst>
          </p:cNvPr>
          <p:cNvSpPr txBox="1"/>
          <p:nvPr/>
        </p:nvSpPr>
        <p:spPr>
          <a:xfrm>
            <a:off x="4410763" y="4013478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PAZIENTE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32762E-1622-2CBB-F46E-C68879E42B32}"/>
              </a:ext>
            </a:extLst>
          </p:cNvPr>
          <p:cNvSpPr txBox="1"/>
          <p:nvPr/>
        </p:nvSpPr>
        <p:spPr>
          <a:xfrm>
            <a:off x="4551680" y="6240641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degenza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FB34D25-5FC0-569C-9AB5-6D4C6DCF7D22}"/>
              </a:ext>
            </a:extLst>
          </p:cNvPr>
          <p:cNvSpPr txBox="1"/>
          <p:nvPr/>
        </p:nvSpPr>
        <p:spPr>
          <a:xfrm>
            <a:off x="7051040" y="5778976"/>
            <a:ext cx="13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consulenti vari</a:t>
            </a:r>
          </a:p>
        </p:txBody>
      </p:sp>
    </p:spTree>
    <p:extLst>
      <p:ext uri="{BB962C8B-B14F-4D97-AF65-F5344CB8AC3E}">
        <p14:creationId xmlns:p14="http://schemas.microsoft.com/office/powerpoint/2010/main" val="75029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09058-7F11-08F8-3AD0-060ACF800DB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5400" b="1" dirty="0"/>
              <a:t>Chi tira le somme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3C4391-0015-23DD-14BD-E4B912C5E5EE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it-IT" sz="3600" b="1" dirty="0"/>
              <a:t>INFERMIERE CASE MANAGER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 descr="Immagine che contiene testo, calligrafia, lavagna&#10;&#10;Descrizione generata automaticamente">
            <a:extLst>
              <a:ext uri="{FF2B5EF4-FFF2-40B4-BE49-F238E27FC236}">
                <a16:creationId xmlns:a16="http://schemas.microsoft.com/office/drawing/2014/main" id="{EEDC1924-F6DE-6D42-DE95-B2727BD1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494280"/>
            <a:ext cx="607568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cale, spirale, interno&#10;&#10;Descrizione generata automaticamente">
            <a:extLst>
              <a:ext uri="{FF2B5EF4-FFF2-40B4-BE49-F238E27FC236}">
                <a16:creationId xmlns:a16="http://schemas.microsoft.com/office/drawing/2014/main" id="{538F28AA-8B05-DFF0-8AAF-624525716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1E3F5-2114-DC00-98D6-91CE1A2B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040" y="802640"/>
            <a:ext cx="5760720" cy="5374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1" dirty="0"/>
              <a:t>ACCOMPAGNARE</a:t>
            </a:r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endParaRPr lang="it-IT" sz="2000" b="1" dirty="0"/>
          </a:p>
          <a:p>
            <a:pPr marL="0" indent="0">
              <a:buNone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seguire una persona </a:t>
            </a:r>
          </a:p>
          <a:p>
            <a:pPr marL="0" indent="0">
              <a:buNone/>
            </a:pPr>
            <a:endParaRPr lang="it-IT" sz="3200" b="1" dirty="0"/>
          </a:p>
          <a:p>
            <a:pPr marL="0" indent="0">
              <a:buNone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andare con essa come compagno</a:t>
            </a:r>
          </a:p>
          <a:p>
            <a:pPr marL="0" indent="0" algn="r">
              <a:buNone/>
            </a:pPr>
            <a:r>
              <a:rPr lang="it-IT" sz="1000" dirty="0"/>
              <a:t>Cit. enciclopedia Treccani</a:t>
            </a:r>
          </a:p>
        </p:txBody>
      </p:sp>
    </p:spTree>
    <p:extLst>
      <p:ext uri="{BB962C8B-B14F-4D97-AF65-F5344CB8AC3E}">
        <p14:creationId xmlns:p14="http://schemas.microsoft.com/office/powerpoint/2010/main" val="74235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3E845-939E-76F5-4EE8-11250429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77"/>
            <a:ext cx="10515600" cy="1179543"/>
          </a:xfrm>
        </p:spPr>
        <p:txBody>
          <a:bodyPr/>
          <a:lstStyle/>
          <a:p>
            <a:pPr algn="ctr"/>
            <a:r>
              <a:rPr lang="it-IT" b="1" dirty="0"/>
              <a:t>CHI E’ IL PAZIENTE BARIATRICO</a:t>
            </a:r>
          </a:p>
        </p:txBody>
      </p:sp>
      <p:pic>
        <p:nvPicPr>
          <p:cNvPr id="7" name="Immagine 6" descr="Immagine che contiene contenitore, vetro, vaso, Fotografia di nature morte&#10;&#10;Descrizione generata automaticamente">
            <a:extLst>
              <a:ext uri="{FF2B5EF4-FFF2-40B4-BE49-F238E27FC236}">
                <a16:creationId xmlns:a16="http://schemas.microsoft.com/office/drawing/2014/main" id="{68C3DA91-CBEC-B94F-5FB6-68C4DBEB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7" b="6473"/>
          <a:stretch/>
        </p:blipFill>
        <p:spPr>
          <a:xfrm>
            <a:off x="457200" y="1036320"/>
            <a:ext cx="11257280" cy="571090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2B44D-E528-E64F-003F-6D82B337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49682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4200" b="1" dirty="0">
                <a:solidFill>
                  <a:schemeClr val="bg1"/>
                </a:solidFill>
              </a:rPr>
              <a:t>INSICUREZZA	</a:t>
            </a:r>
            <a:r>
              <a:rPr lang="it-IT" dirty="0"/>
              <a:t>			</a:t>
            </a:r>
            <a:endParaRPr lang="it-IT" sz="3600" dirty="0"/>
          </a:p>
          <a:p>
            <a:pPr marL="0" indent="0">
              <a:buNone/>
            </a:pPr>
            <a:endParaRPr lang="it-IT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</a:rPr>
              <a:t>		</a:t>
            </a:r>
            <a:r>
              <a:rPr lang="it-IT" sz="4200" b="1" dirty="0">
                <a:solidFill>
                  <a:schemeClr val="bg1"/>
                </a:solidFill>
              </a:rPr>
              <a:t>	PAURA	</a:t>
            </a:r>
            <a:r>
              <a:rPr lang="it-IT" sz="3200" dirty="0">
                <a:solidFill>
                  <a:schemeClr val="bg1"/>
                </a:solidFill>
              </a:rPr>
              <a:t>								</a:t>
            </a:r>
            <a:r>
              <a:rPr lang="it-IT" dirty="0"/>
              <a:t>				</a:t>
            </a:r>
            <a:r>
              <a:rPr lang="it-IT" sz="3600" dirty="0">
                <a:solidFill>
                  <a:schemeClr val="bg1"/>
                </a:solidFill>
              </a:rPr>
              <a:t>	</a:t>
            </a:r>
            <a:r>
              <a:rPr lang="it-IT" dirty="0"/>
              <a:t> 					</a:t>
            </a:r>
            <a:endParaRPr lang="it-IT" sz="3600" b="1" dirty="0"/>
          </a:p>
          <a:p>
            <a:pPr marL="0" indent="0">
              <a:buNone/>
            </a:pPr>
            <a:r>
              <a:rPr lang="it-IT" dirty="0"/>
              <a:t>																																																																																															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9199F1-E4A3-7B8F-B9D6-C676957CC543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FE26A7-BDD7-6296-CF83-5BDCC251A5D9}"/>
              </a:ext>
            </a:extLst>
          </p:cNvPr>
          <p:cNvSpPr txBox="1"/>
          <p:nvPr/>
        </p:nvSpPr>
        <p:spPr>
          <a:xfrm rot="592461">
            <a:off x="1238360" y="3405385"/>
            <a:ext cx="42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DISCRIMINAZIONE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598F90-A31E-F0D9-8380-37C2A92F1277}"/>
              </a:ext>
            </a:extLst>
          </p:cNvPr>
          <p:cNvSpPr txBox="1"/>
          <p:nvPr/>
        </p:nvSpPr>
        <p:spPr>
          <a:xfrm rot="20984916">
            <a:off x="8440737" y="3718995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FRAGILITA'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4B88A1-0548-A52D-2056-FFC481024FE9}"/>
              </a:ext>
            </a:extLst>
          </p:cNvPr>
          <p:cNvSpPr txBox="1"/>
          <p:nvPr/>
        </p:nvSpPr>
        <p:spPr>
          <a:xfrm>
            <a:off x="6936740" y="5255059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BULLISMO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DBFED3-5FBF-6CB4-2295-0C0AACBDEFFF}"/>
              </a:ext>
            </a:extLst>
          </p:cNvPr>
          <p:cNvSpPr txBox="1"/>
          <p:nvPr/>
        </p:nvSpPr>
        <p:spPr>
          <a:xfrm rot="21184836">
            <a:off x="1406688" y="5578224"/>
            <a:ext cx="35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/>
              <a:t>BODY </a:t>
            </a:r>
            <a:r>
              <a:rPr lang="it-IT" sz="3600" b="1" dirty="0"/>
              <a:t>SHAMING</a:t>
            </a:r>
          </a:p>
        </p:txBody>
      </p:sp>
    </p:spTree>
    <p:extLst>
      <p:ext uri="{BB962C8B-B14F-4D97-AF65-F5344CB8AC3E}">
        <p14:creationId xmlns:p14="http://schemas.microsoft.com/office/powerpoint/2010/main" val="118008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nebula, Spazio esterno, galassia, astronomia&#10;&#10;Descrizione generata automaticamente">
            <a:extLst>
              <a:ext uri="{FF2B5EF4-FFF2-40B4-BE49-F238E27FC236}">
                <a16:creationId xmlns:a16="http://schemas.microsoft.com/office/drawing/2014/main" id="{BC618508-BF5D-DABA-20DB-5A4381C2A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44F558-7080-56ED-349C-7AE0B481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2082801"/>
            <a:ext cx="9977120" cy="4399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sz="6000" dirty="0"/>
          </a:p>
          <a:p>
            <a:pPr marL="0" indent="0" algn="ctr">
              <a:buNone/>
            </a:pPr>
            <a:endParaRPr lang="it-IT" sz="6000" b="1" dirty="0"/>
          </a:p>
          <a:p>
            <a:pPr marL="0" indent="0" algn="ctr">
              <a:buNone/>
            </a:pPr>
            <a:r>
              <a:rPr lang="it-IT" sz="8500" b="1" dirty="0">
                <a:solidFill>
                  <a:schemeClr val="bg1"/>
                </a:solidFill>
              </a:rPr>
              <a:t>CASE </a:t>
            </a:r>
          </a:p>
          <a:p>
            <a:pPr marL="0" indent="0" algn="ctr">
              <a:buNone/>
            </a:pPr>
            <a:r>
              <a:rPr lang="it-IT" sz="8500" b="1" dirty="0">
                <a:solidFill>
                  <a:schemeClr val="bg1"/>
                </a:solidFill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01994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B3758A-7A65-3982-B1D0-E4F09F41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95"/>
            <a:ext cx="10515600" cy="1163517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/>
              <a:t>Confusione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4755D5-DB33-5FE6-D8EE-DC11A7EA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3489"/>
            <a:ext cx="8091237" cy="304985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6F21607-E193-EA32-4911-07E11F24121E}"/>
              </a:ext>
            </a:extLst>
          </p:cNvPr>
          <p:cNvSpPr txBox="1">
            <a:spLocks/>
          </p:cNvSpPr>
          <p:nvPr/>
        </p:nvSpPr>
        <p:spPr>
          <a:xfrm>
            <a:off x="1359310" y="1534735"/>
            <a:ext cx="9869322" cy="395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8" name="Picture 4" descr="Folle astratte di persone con display stradale di realtà virtuale">
            <a:extLst>
              <a:ext uri="{FF2B5EF4-FFF2-40B4-BE49-F238E27FC236}">
                <a16:creationId xmlns:a16="http://schemas.microsoft.com/office/drawing/2014/main" id="{E5C1F310-C1C5-E0AC-20F0-DF532436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6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AA8418-66A1-4F8C-6CD3-D126BCC1133D}"/>
              </a:ext>
            </a:extLst>
          </p:cNvPr>
          <p:cNvSpPr txBox="1"/>
          <p:nvPr/>
        </p:nvSpPr>
        <p:spPr>
          <a:xfrm>
            <a:off x="1359310" y="3213489"/>
            <a:ext cx="864255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2000" b="1" u="sng" dirty="0"/>
              <a:t>Confusione</a:t>
            </a:r>
            <a:endParaRPr lang="it-IT" sz="12000" u="sng" dirty="0"/>
          </a:p>
        </p:txBody>
      </p:sp>
    </p:spTree>
    <p:extLst>
      <p:ext uri="{BB962C8B-B14F-4D97-AF65-F5344CB8AC3E}">
        <p14:creationId xmlns:p14="http://schemas.microsoft.com/office/powerpoint/2010/main" val="92780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70A96-CA42-17C5-A5DB-0951BECEB8A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5400" b="1" dirty="0"/>
              <a:t>Chi è il case manager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1AD22-D26B-76D2-33B0-54D438A41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E’ un professionista sanitario che si occupa di gestire i percorsi di cura (CASI) dei pazienti su base individuale e personalizzata con lo scopo di facilitare il processo assistenziale</a:t>
            </a:r>
          </a:p>
          <a:p>
            <a:endParaRPr lang="it-IT" dirty="0"/>
          </a:p>
          <a:p>
            <a:r>
              <a:rPr lang="it-IT" dirty="0"/>
              <a:t>Espleta il suo intervento in contesti multidisciplinari, assumendo la supervisione del processo assistenziale e diventando figura di riferimento per il paziente e per i suoi familiari</a:t>
            </a:r>
          </a:p>
        </p:txBody>
      </p:sp>
    </p:spTree>
    <p:extLst>
      <p:ext uri="{BB962C8B-B14F-4D97-AF65-F5344CB8AC3E}">
        <p14:creationId xmlns:p14="http://schemas.microsoft.com/office/powerpoint/2010/main" val="186877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trumento musicale, Tastiera musicale, tastiera, persona&#10;&#10;Descrizione generata automaticamente">
            <a:extLst>
              <a:ext uri="{FF2B5EF4-FFF2-40B4-BE49-F238E27FC236}">
                <a16:creationId xmlns:a16="http://schemas.microsoft.com/office/drawing/2014/main" id="{BB582A93-3DC0-84BF-89B2-7CF3E57A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9445" y="2177847"/>
            <a:ext cx="6577777" cy="2438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B4AEC2-D91E-9D22-4F90-EB985929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923"/>
            <a:ext cx="10515600" cy="5469040"/>
          </a:xfrm>
        </p:spPr>
        <p:txBody>
          <a:bodyPr/>
          <a:lstStyle/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Letteralmente coordinatore del caso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Ruolo:</a:t>
            </a:r>
          </a:p>
          <a:p>
            <a:pPr lvl="2"/>
            <a:r>
              <a:rPr lang="it-IT" dirty="0"/>
              <a:t>Farsi carico del percorso individuale del paziente</a:t>
            </a:r>
          </a:p>
          <a:p>
            <a:pPr marL="914400" lvl="2" indent="0">
              <a:buNone/>
            </a:pPr>
            <a:endParaRPr lang="it-IT" dirty="0"/>
          </a:p>
          <a:p>
            <a:pPr lvl="2"/>
            <a:r>
              <a:rPr lang="it-IT" dirty="0"/>
              <a:t>Responsabile dell’effettiva continuità del percorso stesso</a:t>
            </a:r>
          </a:p>
          <a:p>
            <a:pPr marL="914400" lvl="2" indent="0">
              <a:buNone/>
            </a:pPr>
            <a:endParaRPr lang="it-IT" dirty="0"/>
          </a:p>
          <a:p>
            <a:pPr lvl="2"/>
            <a:r>
              <a:rPr lang="it-IT" dirty="0"/>
              <a:t>Evita una presa in carico frammentaria, inefficace, antieconomica</a:t>
            </a:r>
          </a:p>
          <a:p>
            <a:pPr marL="914400" lvl="2" indent="0">
              <a:buNone/>
            </a:pPr>
            <a:endParaRPr lang="it-IT" dirty="0"/>
          </a:p>
          <a:p>
            <a:pPr lvl="2"/>
            <a:r>
              <a:rPr lang="it-IT" dirty="0"/>
              <a:t>Membro dell’equipe adeguatamente preparato	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definito</a:t>
            </a:r>
          </a:p>
        </p:txBody>
      </p:sp>
    </p:spTree>
    <p:extLst>
      <p:ext uri="{BB962C8B-B14F-4D97-AF65-F5344CB8AC3E}">
        <p14:creationId xmlns:p14="http://schemas.microsoft.com/office/powerpoint/2010/main" val="310898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ibri, Vecchio, Antiquariato">
            <a:extLst>
              <a:ext uri="{FF2B5EF4-FFF2-40B4-BE49-F238E27FC236}">
                <a16:creationId xmlns:a16="http://schemas.microsoft.com/office/drawing/2014/main" id="{46C1BD2D-F602-C255-096B-38D65E78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76E2E6-9CD3-DF8C-4630-CF197138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63" y="2055813"/>
            <a:ext cx="10421937" cy="4521969"/>
          </a:xfr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interpersonale</a:t>
            </a:r>
          </a:p>
          <a:p>
            <a:pPr lvl="1"/>
            <a:endParaRPr 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Umanizzazione delle cure</a:t>
            </a:r>
          </a:p>
          <a:p>
            <a:pPr marL="0" indent="0">
              <a:buNone/>
            </a:pPr>
            <a:endParaRPr 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Comprensione olistica dei bisogni di cura e del piano di assistenza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F7CBF6-BFD1-C7E9-5DC6-CC77F2B270C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	</a:t>
            </a:r>
            <a:r>
              <a:rPr lang="it-IT" sz="6000" b="1" dirty="0">
                <a:solidFill>
                  <a:schemeClr val="bg1"/>
                </a:solidFill>
              </a:rPr>
              <a:t>Conoscenza</a:t>
            </a:r>
          </a:p>
        </p:txBody>
      </p:sp>
    </p:spTree>
    <p:extLst>
      <p:ext uri="{BB962C8B-B14F-4D97-AF65-F5344CB8AC3E}">
        <p14:creationId xmlns:p14="http://schemas.microsoft.com/office/powerpoint/2010/main" val="159004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61F3AF3-57E1-1383-850E-CAECA6F8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71" y="1066800"/>
            <a:ext cx="9527458" cy="55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AA22AED-EC42-F270-8EAD-43C73719DBD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sz="5400" b="1" dirty="0"/>
              <a:t>Percorso</a:t>
            </a:r>
            <a:r>
              <a:rPr lang="it-IT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FC264C-E8DC-D387-E20B-CC9A520DEDF8}"/>
              </a:ext>
            </a:extLst>
          </p:cNvPr>
          <p:cNvSpPr txBox="1"/>
          <p:nvPr/>
        </p:nvSpPr>
        <p:spPr>
          <a:xfrm>
            <a:off x="7792720" y="230124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INTERVENTO…FORSE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8FF561-19B7-908D-0B71-E10961CAC610}"/>
              </a:ext>
            </a:extLst>
          </p:cNvPr>
          <p:cNvSpPr txBox="1"/>
          <p:nvPr/>
        </p:nvSpPr>
        <p:spPr>
          <a:xfrm>
            <a:off x="2103120" y="230124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INTERVENTO</a:t>
            </a:r>
          </a:p>
        </p:txBody>
      </p:sp>
    </p:spTree>
    <p:extLst>
      <p:ext uri="{BB962C8B-B14F-4D97-AF65-F5344CB8AC3E}">
        <p14:creationId xmlns:p14="http://schemas.microsoft.com/office/powerpoint/2010/main" val="2642021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330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CHI E’ IL PAZIENTE BARIATRICO</vt:lpstr>
      <vt:lpstr>Presentazione standard di PowerPoint</vt:lpstr>
      <vt:lpstr>Confusione</vt:lpstr>
      <vt:lpstr>Chi è il case manager</vt:lpstr>
      <vt:lpstr>Presentazione standard di PowerPoint</vt:lpstr>
      <vt:lpstr> Conoscenza</vt:lpstr>
      <vt:lpstr>Percorso </vt:lpstr>
      <vt:lpstr>Standardizzato </vt:lpstr>
      <vt:lpstr>PERSONALIZZATO</vt:lpstr>
      <vt:lpstr>EQUIPE MULTIDISCIPLINARE</vt:lpstr>
      <vt:lpstr>Chi tira le somme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Alessandro Dente</dc:creator>
  <cp:lastModifiedBy>Alessandro Dente</cp:lastModifiedBy>
  <cp:revision>16</cp:revision>
  <dcterms:created xsi:type="dcterms:W3CDTF">2024-06-30T16:48:18Z</dcterms:created>
  <dcterms:modified xsi:type="dcterms:W3CDTF">2024-10-24T14:30:39Z</dcterms:modified>
</cp:coreProperties>
</file>